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6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2848"/>
    <a:srgbClr val="770111"/>
    <a:srgbClr val="560D68"/>
    <a:srgbClr val="99010B"/>
    <a:srgbClr val="BA9F96"/>
    <a:srgbClr val="6D5557"/>
    <a:srgbClr val="F37A5D"/>
    <a:srgbClr val="FCAF63"/>
    <a:srgbClr val="F4FAF8"/>
    <a:srgbClr val="7A889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48"/>
    <p:restoredTop sz="94720"/>
  </p:normalViewPr>
  <p:slideViewPr>
    <p:cSldViewPr snapToGrid="0">
      <p:cViewPr varScale="1">
        <p:scale>
          <a:sx n="149" d="100"/>
          <a:sy n="149" d="100"/>
        </p:scale>
        <p:origin x="184" y="1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9FA93-0E11-1A4C-882A-A3608FB22E18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E85DB-5533-7045-A933-3A5F6409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E85DB-5533-7045-A933-3A5F64097E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DAFB-2552-9C86-79C7-131EC0E4A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641BF-1378-A61B-81DB-3EA498F0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F893-835E-7715-F2F8-A46374EE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F09E-F984-530D-294F-D2C748E6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DD146-4D20-58D8-4B39-59153193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C403-47CC-EF26-C8AD-AA09DFE8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C303B-51B4-DC73-44C5-E3457DFD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E6637-B636-899C-60BF-6BCB1951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6DFA5-02EC-4F6B-E4DA-0E08C714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42ED-80F0-79DB-E164-CB098B62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45510-0739-DBC2-31BF-FA4EB90D1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030F6-0707-2158-3F91-BB26D85C7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5DCD-A597-DA11-7725-5A61A4E4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A04BD-AD76-013A-5266-076C321E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08ED-BB73-282F-F1CC-CB223FF0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26A-6ADC-A809-632C-03136795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69DA-C9C2-AA96-40B6-5A76BFAC7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C6D2-444C-B109-3606-DF12C5B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D0D1-4158-CDD9-38B3-F3C2849C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996B5-E1F4-3B4A-D771-B0D6CF70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BC5C-E8EF-81D8-C3E1-521D2B9F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2F3C4-F8FD-2E8A-638F-C6AEB21D1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AF1B-29EB-C3AB-5783-271E28C6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01AF-E005-1EBF-AC7B-C3FD02FD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0838-397C-5B22-EA9C-3E52B9ED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4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37E2-F46A-591C-09C9-166DB356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2F690-7804-58B9-0310-D2C920275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72DDC-3B7A-4583-754A-A7388A9A5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BE9B8-0491-115A-40A1-E62CCE06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0E2C8-167D-079C-A3FF-960D0A82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AA423-19D2-E21D-95D1-0221D720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E398-BDDE-9CD5-FBF2-3431389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7C462-EFA2-82AD-704A-AD4315DC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2F9ED-9FC6-6372-47AD-106CB4BA4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EBB96-3077-2A69-3B15-C478A8222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5988D-C746-43CF-8160-CDE322E6F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5D54C-2E8C-81D9-2DA2-9987D7B8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B8580-12CF-F048-467A-5315216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80931-BA83-DDA9-0A68-F86FA8A2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5EE7-9179-1F57-EE8D-7BC6E8BD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FA21B-7B43-C37B-E0A2-85FC000A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39518-5C4A-DD7A-3E9F-963DC4C7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00AF4-9EFE-512D-7D7F-FAB293B7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6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65A5A-E844-D799-FFBA-A2338B1F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25F44-38CB-2F87-99ED-9B1040B5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0FFC4-EE81-D0DD-1644-546E2524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1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C6EE-9964-F597-1DB6-228A2EC0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87DB6-AD32-0522-5B73-10FFEFF7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E7D38-7B42-0BA6-8558-1B9D3A472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8109A-222B-237B-9273-89E59919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36227-CBED-D49C-48CD-90442043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1088-BB01-A2FF-937D-314D4BB8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C663-323A-AE91-7086-5A7B9BA0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C882E-433E-65DD-0313-679856E24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4EBF0-BCB4-F7BE-1F32-7A15A15EF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13642-B310-9271-9A35-2CB92E37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61567-6A76-EF99-A055-F289AF89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56327-4744-D791-DC35-31DFEDEE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2873-0A54-827B-B39C-727391FE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05FE7-FB85-54D1-87E9-7A41DE157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1FB67-F821-EB7C-1497-B8EC0D33A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3767-7269-5A28-DFFB-FF3C0AA99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01B6-8E0E-B539-D7B2-EBAEFAF31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atoya.wenzinger/viz/Moneyball_16852168288720/MoneyballThePriceisRigh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04C79-94AA-9C05-CA1D-EE3DF62B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 b="108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E015-279D-056A-37FF-3843D30AB597}"/>
              </a:ext>
            </a:extLst>
          </p:cNvPr>
          <p:cNvSpPr txBox="1"/>
          <p:nvPr/>
        </p:nvSpPr>
        <p:spPr>
          <a:xfrm>
            <a:off x="5291848" y="515162"/>
            <a:ext cx="6629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Money Money" panose="02000500000000000000" pitchFamily="2" charset="77"/>
              </a:rPr>
              <a:t>MONEYBALL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Money Money" panose="02000500000000000000" pitchFamily="2" charset="77"/>
              </a:rPr>
              <a:t>BETTER ON A 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537CA-85EA-3FEF-ECFA-D4692670CD0A}"/>
              </a:ext>
            </a:extLst>
          </p:cNvPr>
          <p:cNvSpPr txBox="1"/>
          <p:nvPr/>
        </p:nvSpPr>
        <p:spPr>
          <a:xfrm>
            <a:off x="8412239" y="4526956"/>
            <a:ext cx="35092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Candy Martinez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Latoya </a:t>
            </a:r>
            <a:r>
              <a:rPr lang="en-US" sz="2800" dirty="0" err="1">
                <a:solidFill>
                  <a:schemeClr val="bg1"/>
                </a:solidFill>
                <a:latin typeface="Money Money" panose="02000500000000000000" pitchFamily="2" charset="77"/>
              </a:rPr>
              <a:t>Wenzinger</a:t>
            </a:r>
            <a:endParaRPr lang="en-US" sz="2800" dirty="0">
              <a:solidFill>
                <a:schemeClr val="bg1"/>
              </a:solidFill>
              <a:latin typeface="Money Money" panose="02000500000000000000" pitchFamily="2" charset="77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Mateus Arruda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Ulrich </a:t>
            </a:r>
            <a:r>
              <a:rPr lang="en-US" sz="2800" dirty="0" err="1">
                <a:solidFill>
                  <a:schemeClr val="bg1"/>
                </a:solidFill>
                <a:latin typeface="Money Money" panose="02000500000000000000" pitchFamily="2" charset="77"/>
              </a:rPr>
              <a:t>Matthis</a:t>
            </a:r>
            <a:endParaRPr lang="en-US" sz="2800" dirty="0">
              <a:solidFill>
                <a:schemeClr val="bg1"/>
              </a:solidFill>
              <a:latin typeface="Money Mone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243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396005" y="361951"/>
            <a:ext cx="5073303" cy="1501032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Winning isn’t everything, but…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9F7B62-AD3B-EF1F-2167-C587C7C4A63D}"/>
              </a:ext>
            </a:extLst>
          </p:cNvPr>
          <p:cNvSpPr/>
          <p:nvPr/>
        </p:nvSpPr>
        <p:spPr>
          <a:xfrm>
            <a:off x="6607285" y="361951"/>
            <a:ext cx="5188710" cy="15010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2X SIMULATED WORLD CHAMPIONS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2008229C-EE2D-5C2A-324B-9EC5A0D472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5996" r="3662"/>
          <a:stretch/>
        </p:blipFill>
        <p:spPr bwMode="auto">
          <a:xfrm>
            <a:off x="837488" y="3016664"/>
            <a:ext cx="4990744" cy="276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B910F0D6-7A7E-461A-282F-C7C9A9946B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t="3146" r="3157" b="8482"/>
          <a:stretch/>
        </p:blipFill>
        <p:spPr bwMode="auto">
          <a:xfrm>
            <a:off x="6511895" y="3016664"/>
            <a:ext cx="5284100" cy="2760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959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baseball, athletic game, sport, indoor&#10;&#10;Description automatically generated">
            <a:extLst>
              <a:ext uri="{FF2B5EF4-FFF2-40B4-BE49-F238E27FC236}">
                <a16:creationId xmlns:a16="http://schemas.microsoft.com/office/drawing/2014/main" id="{A7CDC342-40EE-9FF0-8836-F32193572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6" b="108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5" name="Picture 14" descr="A person holding a baseball&#10;&#10;Description automatically generated with low confidence">
            <a:extLst>
              <a:ext uri="{FF2B5EF4-FFF2-40B4-BE49-F238E27FC236}">
                <a16:creationId xmlns:a16="http://schemas.microsoft.com/office/drawing/2014/main" id="{EAE2C0CB-F3AC-C3BB-E4EB-88EE1717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94043">
            <a:off x="8949576" y="424633"/>
            <a:ext cx="2538213" cy="3864429"/>
          </a:xfrm>
          <a:prstGeom prst="rect">
            <a:avLst/>
          </a:prstGeom>
        </p:spPr>
      </p:pic>
      <p:pic>
        <p:nvPicPr>
          <p:cNvPr id="18" name="Picture 17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D9314CB8-30D0-64B8-C062-EDEDD688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5553">
            <a:off x="6767873" y="879957"/>
            <a:ext cx="2286000" cy="3429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9F318B-2725-0C84-9D65-DD3F3CD2E243}"/>
              </a:ext>
            </a:extLst>
          </p:cNvPr>
          <p:cNvSpPr/>
          <p:nvPr/>
        </p:nvSpPr>
        <p:spPr>
          <a:xfrm>
            <a:off x="6571716" y="4703879"/>
            <a:ext cx="5029487" cy="1918284"/>
          </a:xfrm>
          <a:prstGeom prst="roundRect">
            <a:avLst/>
          </a:prstGeom>
          <a:solidFill>
            <a:srgbClr val="F4FAF8">
              <a:alpha val="6511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Moneyball – The Art of Winning an Unfair Game, by Michael Lewis (2003)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Oakland Athletics baseball team and its general manager Billy Beane assemble a competitive baseball team despite Oakland’s small budget.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movie was released in 2011.</a:t>
            </a:r>
          </a:p>
        </p:txBody>
      </p:sp>
    </p:spTree>
    <p:extLst>
      <p:ext uri="{BB962C8B-B14F-4D97-AF65-F5344CB8AC3E}">
        <p14:creationId xmlns:p14="http://schemas.microsoft.com/office/powerpoint/2010/main" val="65660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baseball player swinging a bat&#10;&#10;Description automatically generated with medium confidence">
            <a:extLst>
              <a:ext uri="{FF2B5EF4-FFF2-40B4-BE49-F238E27FC236}">
                <a16:creationId xmlns:a16="http://schemas.microsoft.com/office/drawing/2014/main" id="{6BCCFF42-9B76-02B1-9293-AEA48D3E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4" b="112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3DA0FD-2AB6-2CA4-1C14-4DFCC9AD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014" y="3816384"/>
            <a:ext cx="5527488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7E72F4-013E-C378-2048-A2703AEAB33F}"/>
              </a:ext>
            </a:extLst>
          </p:cNvPr>
          <p:cNvSpPr/>
          <p:nvPr/>
        </p:nvSpPr>
        <p:spPr>
          <a:xfrm>
            <a:off x="6675688" y="165066"/>
            <a:ext cx="5120139" cy="1732100"/>
          </a:xfrm>
          <a:prstGeom prst="roundRect">
            <a:avLst/>
          </a:prstGeom>
          <a:solidFill>
            <a:srgbClr val="F37A5D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Batting Machine Learning Model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In this model we compare the 2022 players’ stats to the League Averages and created 2 clusters based on the results.</a:t>
            </a:r>
            <a:endParaRPr lang="en-US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OBP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= On-Base Percentage (0.320)</a:t>
            </a:r>
            <a:endParaRPr lang="en-US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OPS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= On-Base Percentage + Slugging Percentage (.728)</a:t>
            </a:r>
            <a:endParaRPr lang="en-US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Salary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= &lt; $15,000,000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0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aseball player in a blue uniform&#10;&#10;Description automatically generated with low confidence">
            <a:extLst>
              <a:ext uri="{FF2B5EF4-FFF2-40B4-BE49-F238E27FC236}">
                <a16:creationId xmlns:a16="http://schemas.microsoft.com/office/drawing/2014/main" id="{7E5AB42B-393B-528E-E02C-13C02A22E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BFEBCF-B39E-125F-CCBC-EACDC8C4251E}"/>
              </a:ext>
            </a:extLst>
          </p:cNvPr>
          <p:cNvSpPr/>
          <p:nvPr/>
        </p:nvSpPr>
        <p:spPr>
          <a:xfrm>
            <a:off x="406353" y="208609"/>
            <a:ext cx="5120139" cy="1732100"/>
          </a:xfrm>
          <a:prstGeom prst="roundRect">
            <a:avLst/>
          </a:prstGeom>
          <a:solidFill>
            <a:srgbClr val="6D5557">
              <a:alpha val="64703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Pitching Machine Learning Model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In this model we compare the 2022 players’ stats to the League Averages and created 2 clusters based on the results.</a:t>
            </a:r>
            <a:endParaRPr lang="en-US" sz="1400" b="0" dirty="0">
              <a:solidFill>
                <a:schemeClr val="bg2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ERA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 = Earned Run Average (4.28)</a:t>
            </a:r>
            <a:endParaRPr lang="en-US" sz="1400" b="0" dirty="0">
              <a:solidFill>
                <a:schemeClr val="bg2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WHIP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 = Walks and Hits per Inning Pitched (1.316)</a:t>
            </a:r>
            <a:endParaRPr lang="en-US" sz="1400" b="0" dirty="0">
              <a:solidFill>
                <a:schemeClr val="bg2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Salary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 = &lt; $10,000,000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C4A03E9-2083-932E-08BC-ED2AE7B6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63" y="3804941"/>
            <a:ext cx="5532120" cy="28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8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athletic game, sport, baseball, player&#10;&#10;Description automatically generated">
            <a:extLst>
              <a:ext uri="{FF2B5EF4-FFF2-40B4-BE49-F238E27FC236}">
                <a16:creationId xmlns:a16="http://schemas.microsoft.com/office/drawing/2014/main" id="{2B0DFF58-0CB7-A414-5E91-D5E0AD491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 b="738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B21E0F-4706-6769-B2BA-D9DDF3633C6F}"/>
              </a:ext>
            </a:extLst>
          </p:cNvPr>
          <p:cNvSpPr/>
          <p:nvPr/>
        </p:nvSpPr>
        <p:spPr>
          <a:xfrm>
            <a:off x="5222866" y="1992086"/>
            <a:ext cx="3215799" cy="4479470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Pitcher</a:t>
            </a:r>
          </a:p>
          <a:p>
            <a:r>
              <a:rPr lang="en-US" sz="1600" dirty="0">
                <a:solidFill>
                  <a:schemeClr val="tx1"/>
                </a:solidFill>
              </a:rPr>
              <a:t>Shane McClanahan (TBR) – 711K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Tyler </a:t>
            </a:r>
            <a:r>
              <a:rPr lang="en-US" sz="1600" dirty="0" err="1">
                <a:solidFill>
                  <a:schemeClr val="tx1"/>
                </a:solidFill>
              </a:rPr>
              <a:t>Glasnow</a:t>
            </a:r>
            <a:r>
              <a:rPr lang="en-US" sz="1600" dirty="0">
                <a:solidFill>
                  <a:schemeClr val="tx1"/>
                </a:solidFill>
              </a:rPr>
              <a:t> (TBR) – 5.1M</a:t>
            </a:r>
          </a:p>
          <a:p>
            <a:r>
              <a:rPr lang="en-US" sz="1600" dirty="0">
                <a:solidFill>
                  <a:schemeClr val="tx1"/>
                </a:solidFill>
              </a:rPr>
              <a:t>Ross Stripling (TOR) – 3.79M</a:t>
            </a:r>
          </a:p>
          <a:p>
            <a:r>
              <a:rPr lang="en-US" sz="1600" dirty="0">
                <a:solidFill>
                  <a:schemeClr val="tx1"/>
                </a:solidFill>
              </a:rPr>
              <a:t>Shohei </a:t>
            </a:r>
            <a:r>
              <a:rPr lang="en-US" sz="1600" dirty="0" err="1">
                <a:solidFill>
                  <a:schemeClr val="tx1"/>
                </a:solidFill>
              </a:rPr>
              <a:t>Ohtani</a:t>
            </a:r>
            <a:r>
              <a:rPr lang="en-US" sz="1600" dirty="0">
                <a:solidFill>
                  <a:schemeClr val="tx1"/>
                </a:solidFill>
              </a:rPr>
              <a:t> (LAA) – 5.5M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Tyler Anderson (LAD) – 8.5M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Bullpen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Pete Fairbanks (TBR) – 714K</a:t>
            </a:r>
          </a:p>
          <a:p>
            <a:r>
              <a:rPr lang="en-US" sz="1600" dirty="0">
                <a:solidFill>
                  <a:schemeClr val="tx1"/>
                </a:solidFill>
              </a:rPr>
              <a:t>Matt Moore (TEX) – 2.5M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Angel de Jesus (DET) – 700K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Austin Adams (SDP) – 925K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Bryan Abreu (HOU) – 720K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Anthony Bass (TOT) – 3M</a:t>
            </a:r>
          </a:p>
          <a:p>
            <a:r>
              <a:rPr lang="en-US" sz="1600" dirty="0">
                <a:solidFill>
                  <a:schemeClr val="tx1"/>
                </a:solidFill>
              </a:rPr>
              <a:t>Erik Swanson (SEA) – 712K</a:t>
            </a:r>
          </a:p>
          <a:p>
            <a:r>
              <a:rPr lang="en-US" sz="1600" dirty="0">
                <a:solidFill>
                  <a:schemeClr val="tx1"/>
                </a:solidFill>
              </a:rPr>
              <a:t>Scott Barlow (KCR) – 2.4M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1BFCE4-1C1C-BFF0-CEEB-E4DE9561D065}"/>
              </a:ext>
            </a:extLst>
          </p:cNvPr>
          <p:cNvSpPr/>
          <p:nvPr/>
        </p:nvSpPr>
        <p:spPr>
          <a:xfrm>
            <a:off x="8757536" y="457200"/>
            <a:ext cx="3215799" cy="4479471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Catcher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Tom Murphy (SEA) – 1.58M</a:t>
            </a:r>
          </a:p>
          <a:p>
            <a:r>
              <a:rPr lang="en-US" sz="1600" dirty="0">
                <a:solidFill>
                  <a:schemeClr val="tx1"/>
                </a:solidFill>
              </a:rPr>
              <a:t>Garret Stubbs (PHI) – 705K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Infield</a:t>
            </a:r>
          </a:p>
          <a:p>
            <a:r>
              <a:rPr lang="en-US" sz="1600" dirty="0">
                <a:solidFill>
                  <a:schemeClr val="tx1"/>
                </a:solidFill>
              </a:rPr>
              <a:t>Pete Alonso (NYM) – 7.4M</a:t>
            </a:r>
          </a:p>
          <a:p>
            <a:r>
              <a:rPr lang="en-US" sz="1600" dirty="0">
                <a:solidFill>
                  <a:schemeClr val="tx1"/>
                </a:solidFill>
              </a:rPr>
              <a:t>Jeff McNeil (NYM) – 3M</a:t>
            </a:r>
          </a:p>
          <a:p>
            <a:r>
              <a:rPr lang="en-US" sz="1600" dirty="0">
                <a:solidFill>
                  <a:schemeClr val="tx1"/>
                </a:solidFill>
              </a:rPr>
              <a:t>Matt Carpenter (NYY) – 2M</a:t>
            </a:r>
          </a:p>
          <a:p>
            <a:r>
              <a:rPr lang="en-US" sz="1600" dirty="0">
                <a:solidFill>
                  <a:schemeClr val="tx1"/>
                </a:solidFill>
              </a:rPr>
              <a:t>Bo </a:t>
            </a:r>
            <a:r>
              <a:rPr lang="en-US" sz="1600" dirty="0" err="1">
                <a:solidFill>
                  <a:schemeClr val="tx1"/>
                </a:solidFill>
              </a:rPr>
              <a:t>Bichette</a:t>
            </a:r>
            <a:r>
              <a:rPr lang="en-US" sz="1600" dirty="0">
                <a:solidFill>
                  <a:schemeClr val="tx1"/>
                </a:solidFill>
              </a:rPr>
              <a:t> (TOR) – 825K</a:t>
            </a:r>
          </a:p>
          <a:p>
            <a:r>
              <a:rPr lang="en-US" sz="1600" dirty="0">
                <a:solidFill>
                  <a:schemeClr val="tx1"/>
                </a:solidFill>
              </a:rPr>
              <a:t>Otto Lopez (TOR) – 700K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 France (SEA) – 735K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Outfield</a:t>
            </a:r>
          </a:p>
          <a:p>
            <a:r>
              <a:rPr lang="en-US" sz="1600" dirty="0">
                <a:solidFill>
                  <a:schemeClr val="tx1"/>
                </a:solidFill>
              </a:rPr>
              <a:t>Joc Pederson (SFG) – 6M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Bryan Reynolds (PIT) – 6.75</a:t>
            </a:r>
          </a:p>
          <a:p>
            <a:r>
              <a:rPr lang="en-US" sz="1600" dirty="0">
                <a:solidFill>
                  <a:schemeClr val="tx1"/>
                </a:solidFill>
              </a:rPr>
              <a:t>Rob </a:t>
            </a:r>
            <a:r>
              <a:rPr lang="en-US" sz="1600" dirty="0" err="1">
                <a:solidFill>
                  <a:schemeClr val="tx1"/>
                </a:solidFill>
              </a:rPr>
              <a:t>Refsnyder</a:t>
            </a:r>
            <a:r>
              <a:rPr lang="en-US" sz="1600" dirty="0">
                <a:solidFill>
                  <a:schemeClr val="tx1"/>
                </a:solidFill>
              </a:rPr>
              <a:t> (BOS) – 800K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Ian </a:t>
            </a:r>
            <a:r>
              <a:rPr lang="en-US" sz="1600" dirty="0" err="1">
                <a:solidFill>
                  <a:schemeClr val="tx1"/>
                </a:solidFill>
              </a:rPr>
              <a:t>Happ</a:t>
            </a:r>
            <a:r>
              <a:rPr lang="en-US" sz="1600" dirty="0">
                <a:solidFill>
                  <a:schemeClr val="tx1"/>
                </a:solidFill>
              </a:rPr>
              <a:t> (CHC) – 6.85M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DD10D9-1DBF-4E13-9903-8725EE862B19}"/>
              </a:ext>
            </a:extLst>
          </p:cNvPr>
          <p:cNvSpPr/>
          <p:nvPr/>
        </p:nvSpPr>
        <p:spPr>
          <a:xfrm>
            <a:off x="5222867" y="692524"/>
            <a:ext cx="3215798" cy="914400"/>
          </a:xfrm>
          <a:prstGeom prst="roundRect">
            <a:avLst/>
          </a:prstGeom>
          <a:solidFill>
            <a:srgbClr val="99010B">
              <a:alpha val="75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SELECTED PLAYERS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C06DDE-08B3-885E-30BC-324D9B5E9997}"/>
              </a:ext>
            </a:extLst>
          </p:cNvPr>
          <p:cNvSpPr/>
          <p:nvPr/>
        </p:nvSpPr>
        <p:spPr>
          <a:xfrm>
            <a:off x="8706671" y="5355771"/>
            <a:ext cx="3215798" cy="914400"/>
          </a:xfrm>
          <a:prstGeom prst="roundRect">
            <a:avLst/>
          </a:prstGeom>
          <a:solidFill>
            <a:srgbClr val="99010B">
              <a:alpha val="75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Total: $72,600,000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4FB455-525B-9390-B307-22594E7EC9D0}"/>
              </a:ext>
            </a:extLst>
          </p:cNvPr>
          <p:cNvSpPr/>
          <p:nvPr/>
        </p:nvSpPr>
        <p:spPr>
          <a:xfrm>
            <a:off x="918709" y="4829095"/>
            <a:ext cx="3386972" cy="1441076"/>
          </a:xfrm>
          <a:prstGeom prst="roundRect">
            <a:avLst/>
          </a:prstGeom>
          <a:solidFill>
            <a:schemeClr val="tx1">
              <a:alpha val="498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BUDGET</a:t>
            </a:r>
          </a:p>
          <a:p>
            <a:pPr algn="ctr"/>
            <a:r>
              <a:rPr lang="en-US" sz="3600" b="1" dirty="0"/>
              <a:t>$75,000,000</a:t>
            </a:r>
          </a:p>
        </p:txBody>
      </p:sp>
    </p:spTree>
    <p:extLst>
      <p:ext uri="{BB962C8B-B14F-4D97-AF65-F5344CB8AC3E}">
        <p14:creationId xmlns:p14="http://schemas.microsoft.com/office/powerpoint/2010/main" val="7801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athletic game, sport, baseball, player&#10;&#10;Description automatically generated">
            <a:extLst>
              <a:ext uri="{FF2B5EF4-FFF2-40B4-BE49-F238E27FC236}">
                <a16:creationId xmlns:a16="http://schemas.microsoft.com/office/drawing/2014/main" id="{2B0DFF58-0CB7-A414-5E91-D5E0AD491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 b="738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CCE2CF-EAC7-70DC-1048-D3B0BADC7019}"/>
              </a:ext>
            </a:extLst>
          </p:cNvPr>
          <p:cNvSpPr/>
          <p:nvPr/>
        </p:nvSpPr>
        <p:spPr>
          <a:xfrm>
            <a:off x="8451623" y="1370959"/>
            <a:ext cx="3386972" cy="4114800"/>
          </a:xfrm>
          <a:prstGeom prst="roundRect">
            <a:avLst/>
          </a:prstGeom>
          <a:solidFill>
            <a:schemeClr val="tx1">
              <a:alpha val="498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How did our model perform?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find out!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1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62B178B-0BCA-C4C2-B5EC-BB607246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0" y="2039029"/>
            <a:ext cx="6128659" cy="3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1583871" y="682698"/>
            <a:ext cx="9024257" cy="971931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When the real world isn’t enough?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2BDE59-2B8E-0132-567E-0F74F85C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67" y="3221035"/>
            <a:ext cx="6076603" cy="3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8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396005" y="361951"/>
            <a:ext cx="8166881" cy="1501032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SIMULATED SEASONS TO PROVIDE INSIGHTS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9F7B62-AD3B-EF1F-2167-C587C7C4A63D}"/>
              </a:ext>
            </a:extLst>
          </p:cNvPr>
          <p:cNvSpPr/>
          <p:nvPr/>
        </p:nvSpPr>
        <p:spPr>
          <a:xfrm>
            <a:off x="1043973" y="2384277"/>
            <a:ext cx="3215799" cy="411177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Ten seasons were fully simulated by the game to observe our fantasy lineups potential.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 Oakland Athletics roster were switched out for our selected players.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These simulations were also used as a direct comparison to our projections based on the player performance during the 2022 season and real world performance through May of the 2023 season.</a:t>
            </a:r>
          </a:p>
        </p:txBody>
      </p:sp>
    </p:spTree>
    <p:extLst>
      <p:ext uri="{BB962C8B-B14F-4D97-AF65-F5344CB8AC3E}">
        <p14:creationId xmlns:p14="http://schemas.microsoft.com/office/powerpoint/2010/main" val="181877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396005" y="361951"/>
            <a:ext cx="5073303" cy="1501032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OUR BEST SEASON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9F7B62-AD3B-EF1F-2167-C587C7C4A63D}"/>
              </a:ext>
            </a:extLst>
          </p:cNvPr>
          <p:cNvSpPr/>
          <p:nvPr/>
        </p:nvSpPr>
        <p:spPr>
          <a:xfrm>
            <a:off x="6607285" y="361951"/>
            <a:ext cx="5188710" cy="15010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Record: 104-58</a:t>
            </a:r>
          </a:p>
          <a:p>
            <a:r>
              <a:rPr lang="en-US" sz="2800" dirty="0">
                <a:solidFill>
                  <a:schemeClr val="tx1"/>
                </a:solidFill>
              </a:rPr>
              <a:t>Division Champs</a:t>
            </a:r>
          </a:p>
          <a:p>
            <a:r>
              <a:rPr lang="en-US" sz="2800" dirty="0">
                <a:solidFill>
                  <a:schemeClr val="tx1"/>
                </a:solidFill>
              </a:rPr>
              <a:t>Swept in Divisional Playoff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1AA25785-856E-AE18-5217-BB07F951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8571" b="2063"/>
          <a:stretch/>
        </p:blipFill>
        <p:spPr bwMode="auto">
          <a:xfrm>
            <a:off x="396005" y="2114074"/>
            <a:ext cx="3609030" cy="44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37333B94-4F86-45FB-2CFF-9EE398A6C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5278" r="1746" b="11270"/>
          <a:stretch/>
        </p:blipFill>
        <p:spPr bwMode="auto">
          <a:xfrm>
            <a:off x="4358368" y="2114074"/>
            <a:ext cx="3418230" cy="44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F4F44F16-3CFE-2653-347F-D32E60AC2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9322" r="4095" b="9250"/>
          <a:stretch/>
        </p:blipFill>
        <p:spPr bwMode="auto">
          <a:xfrm>
            <a:off x="8129932" y="2114074"/>
            <a:ext cx="3666063" cy="44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6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1393</TotalTime>
  <Words>451</Words>
  <Application>Microsoft Macintosh PowerPoint</Application>
  <PresentationFormat>Widescreen</PresentationFormat>
  <Paragraphs>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Money Money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5</cp:revision>
  <dcterms:created xsi:type="dcterms:W3CDTF">2023-05-31T23:28:45Z</dcterms:created>
  <dcterms:modified xsi:type="dcterms:W3CDTF">2023-06-01T22:48:00Z</dcterms:modified>
</cp:coreProperties>
</file>